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6" r:id="rId6"/>
    <p:sldId id="267" r:id="rId7"/>
    <p:sldId id="268" r:id="rId8"/>
    <p:sldId id="265" r:id="rId9"/>
    <p:sldId id="261" r:id="rId10"/>
    <p:sldId id="262" r:id="rId11"/>
    <p:sldId id="263"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5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78AB1-9D60-4D5B-A2F0-8B1FA9E4BE76}"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3715431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78AB1-9D60-4D5B-A2F0-8B1FA9E4BE76}"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3132432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78AB1-9D60-4D5B-A2F0-8B1FA9E4BE76}"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2349631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78AB1-9D60-4D5B-A2F0-8B1FA9E4BE76}"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3547738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278AB1-9D60-4D5B-A2F0-8B1FA9E4BE76}" type="datetimeFigureOut">
              <a:rPr lang="en-US" smtClean="0"/>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3290564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78AB1-9D60-4D5B-A2F0-8B1FA9E4BE76}"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1236598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278AB1-9D60-4D5B-A2F0-8B1FA9E4BE76}" type="datetimeFigureOut">
              <a:rPr lang="en-US" smtClean="0"/>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1559375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278AB1-9D60-4D5B-A2F0-8B1FA9E4BE76}" type="datetimeFigureOut">
              <a:rPr lang="en-US" smtClean="0"/>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264774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278AB1-9D60-4D5B-A2F0-8B1FA9E4BE76}" type="datetimeFigureOut">
              <a:rPr lang="en-US" smtClean="0"/>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237915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78AB1-9D60-4D5B-A2F0-8B1FA9E4BE76}"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845043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78AB1-9D60-4D5B-A2F0-8B1FA9E4BE76}" type="datetimeFigureOut">
              <a:rPr lang="en-US" smtClean="0"/>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A4E1E-CED7-4AE7-9F86-26A88F44746E}" type="slidenum">
              <a:rPr lang="en-US" smtClean="0"/>
              <a:t>‹#›</a:t>
            </a:fld>
            <a:endParaRPr lang="en-US"/>
          </a:p>
        </p:txBody>
      </p:sp>
    </p:spTree>
    <p:extLst>
      <p:ext uri="{BB962C8B-B14F-4D97-AF65-F5344CB8AC3E}">
        <p14:creationId xmlns:p14="http://schemas.microsoft.com/office/powerpoint/2010/main" val="279201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78AB1-9D60-4D5B-A2F0-8B1FA9E4BE76}" type="datetimeFigureOut">
              <a:rPr lang="en-US" smtClean="0"/>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A4E1E-CED7-4AE7-9F86-26A88F44746E}" type="slidenum">
              <a:rPr lang="en-US" smtClean="0"/>
              <a:t>‹#›</a:t>
            </a:fld>
            <a:endParaRPr lang="en-US"/>
          </a:p>
        </p:txBody>
      </p:sp>
    </p:spTree>
    <p:extLst>
      <p:ext uri="{BB962C8B-B14F-4D97-AF65-F5344CB8AC3E}">
        <p14:creationId xmlns:p14="http://schemas.microsoft.com/office/powerpoint/2010/main" val="244335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Substance Abuse Assessment Unit </a:t>
            </a:r>
            <a:br>
              <a:rPr lang="en-US" dirty="0" smtClean="0"/>
            </a:br>
            <a:r>
              <a:rPr lang="en-US" dirty="0" smtClean="0"/>
              <a:t>(SAAU)</a:t>
            </a:r>
            <a:endParaRPr lang="en-US" dirty="0"/>
          </a:p>
        </p:txBody>
      </p:sp>
      <p:sp>
        <p:nvSpPr>
          <p:cNvPr id="3" name="Subtitle 2"/>
          <p:cNvSpPr>
            <a:spLocks noGrp="1"/>
          </p:cNvSpPr>
          <p:nvPr>
            <p:ph type="subTitle" idx="1"/>
          </p:nvPr>
        </p:nvSpPr>
        <p:spPr/>
        <p:txBody>
          <a:bodyPr/>
          <a:lstStyle/>
          <a:p>
            <a:r>
              <a:rPr lang="en-US" dirty="0" smtClean="0"/>
              <a:t>Presented by Jonathan Thackston (JT)</a:t>
            </a:r>
          </a:p>
          <a:p>
            <a:endParaRPr lang="en-US" dirty="0"/>
          </a:p>
        </p:txBody>
      </p:sp>
    </p:spTree>
    <p:extLst>
      <p:ext uri="{BB962C8B-B14F-4D97-AF65-F5344CB8AC3E}">
        <p14:creationId xmlns:p14="http://schemas.microsoft.com/office/powerpoint/2010/main" val="777717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are the four courthouses?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Central Division </a:t>
            </a:r>
          </a:p>
          <a:p>
            <a:pPr marL="0" indent="0">
              <a:buNone/>
            </a:pPr>
            <a:r>
              <a:rPr lang="en-US" dirty="0" smtClean="0"/>
              <a:t>1100 Union Street</a:t>
            </a:r>
          </a:p>
          <a:p>
            <a:pPr marL="0" indent="0">
              <a:buNone/>
            </a:pPr>
            <a:r>
              <a:rPr lang="en-US" dirty="0" smtClean="0"/>
              <a:t>San Diego, CA 92101 </a:t>
            </a:r>
          </a:p>
          <a:p>
            <a:pPr marL="0" indent="0">
              <a:buNone/>
            </a:pPr>
            <a:r>
              <a:rPr lang="en-US" dirty="0" smtClean="0"/>
              <a:t>619-844-2454</a:t>
            </a:r>
          </a:p>
          <a:p>
            <a:pPr marL="0" indent="0">
              <a:buNone/>
            </a:pPr>
            <a:endParaRPr lang="en-US" dirty="0" smtClean="0"/>
          </a:p>
          <a:p>
            <a:pPr marL="0" indent="0">
              <a:buNone/>
            </a:pPr>
            <a:r>
              <a:rPr lang="en-US" dirty="0" smtClean="0"/>
              <a:t>North County Division </a:t>
            </a:r>
          </a:p>
          <a:p>
            <a:pPr marL="0" indent="0">
              <a:buNone/>
            </a:pPr>
            <a:r>
              <a:rPr lang="en-US" dirty="0" smtClean="0"/>
              <a:t>325 S. Melrose Dr.</a:t>
            </a:r>
          </a:p>
          <a:p>
            <a:pPr marL="0" indent="0">
              <a:buNone/>
            </a:pPr>
            <a:r>
              <a:rPr lang="en-US" dirty="0" smtClean="0"/>
              <a:t>Vista, CA 92081 </a:t>
            </a:r>
          </a:p>
          <a:p>
            <a:pPr marL="0" indent="0">
              <a:buNone/>
            </a:pPr>
            <a:r>
              <a:rPr lang="en-US" dirty="0" smtClean="0"/>
              <a:t>760-201-8600</a:t>
            </a:r>
          </a:p>
          <a:p>
            <a:pPr marL="0" indent="0">
              <a:buNone/>
            </a:pPr>
            <a:endParaRPr lang="en-US" dirty="0" smtClean="0"/>
          </a:p>
          <a:p>
            <a:pPr marL="0" indent="0">
              <a:buNone/>
            </a:pPr>
            <a:r>
              <a:rPr lang="en-US" dirty="0" smtClean="0"/>
              <a:t>South County Division </a:t>
            </a:r>
          </a:p>
          <a:p>
            <a:pPr marL="0" indent="0">
              <a:buNone/>
            </a:pPr>
            <a:r>
              <a:rPr lang="en-US" dirty="0" smtClean="0"/>
              <a:t>500 Third Ave.</a:t>
            </a:r>
          </a:p>
          <a:p>
            <a:pPr marL="0" indent="0">
              <a:buNone/>
            </a:pPr>
            <a:r>
              <a:rPr lang="en-US" dirty="0" smtClean="0"/>
              <a:t>Chula Vista, CA 91910 </a:t>
            </a:r>
          </a:p>
          <a:p>
            <a:pPr marL="0" indent="0">
              <a:buNone/>
            </a:pPr>
            <a:r>
              <a:rPr lang="en-US" dirty="0" smtClean="0"/>
              <a:t>619-746-6419</a:t>
            </a:r>
          </a:p>
          <a:p>
            <a:pPr marL="0" indent="0">
              <a:buNone/>
            </a:pPr>
            <a:endParaRPr lang="en-US" dirty="0" smtClean="0"/>
          </a:p>
          <a:p>
            <a:pPr marL="0" indent="0">
              <a:buNone/>
            </a:pPr>
            <a:r>
              <a:rPr lang="en-US" dirty="0" smtClean="0"/>
              <a:t>East County Division </a:t>
            </a:r>
          </a:p>
          <a:p>
            <a:pPr marL="0" indent="0">
              <a:buNone/>
            </a:pPr>
            <a:r>
              <a:rPr lang="en-US" dirty="0" smtClean="0"/>
              <a:t>250 E. Main St.</a:t>
            </a:r>
          </a:p>
          <a:p>
            <a:pPr marL="0" indent="0">
              <a:buNone/>
            </a:pPr>
            <a:r>
              <a:rPr lang="en-US" dirty="0" smtClean="0"/>
              <a:t>El Cajon, CA 92020 </a:t>
            </a:r>
          </a:p>
          <a:p>
            <a:pPr marL="0" indent="0">
              <a:buNone/>
            </a:pPr>
            <a:r>
              <a:rPr lang="en-US" dirty="0" smtClean="0"/>
              <a:t>619-456-4194</a:t>
            </a:r>
            <a:endParaRPr lang="en-US" dirty="0"/>
          </a:p>
        </p:txBody>
      </p:sp>
    </p:spTree>
    <p:extLst>
      <p:ext uri="{BB962C8B-B14F-4D97-AF65-F5344CB8AC3E}">
        <p14:creationId xmlns:p14="http://schemas.microsoft.com/office/powerpoint/2010/main" val="240522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happens when my client reports to the SAAU?</a:t>
            </a:r>
            <a:endParaRPr lang="en-US" dirty="0"/>
          </a:p>
        </p:txBody>
      </p:sp>
      <p:sp>
        <p:nvSpPr>
          <p:cNvPr id="3" name="Content Placeholder 2"/>
          <p:cNvSpPr>
            <a:spLocks noGrp="1"/>
          </p:cNvSpPr>
          <p:nvPr>
            <p:ph idx="1"/>
          </p:nvPr>
        </p:nvSpPr>
        <p:spPr/>
        <p:txBody>
          <a:bodyPr>
            <a:normAutofit/>
          </a:bodyPr>
          <a:lstStyle/>
          <a:p>
            <a:r>
              <a:rPr lang="en-US" dirty="0" smtClean="0"/>
              <a:t>You will be given a questionnaire regarding current or past drug and alcohol use and treatment.</a:t>
            </a:r>
          </a:p>
          <a:p>
            <a:r>
              <a:rPr lang="en-US" dirty="0" smtClean="0"/>
              <a:t>You will talk to a qualified alcohol and drug assessor who will ask appropriate questions regarding alcohol and drug use, identify patterns of use and who will make an appropriate referral for treatment if necessary.</a:t>
            </a:r>
            <a:endParaRPr lang="en-US" dirty="0"/>
          </a:p>
        </p:txBody>
      </p:sp>
    </p:spTree>
    <p:extLst>
      <p:ext uri="{BB962C8B-B14F-4D97-AF65-F5344CB8AC3E}">
        <p14:creationId xmlns:p14="http://schemas.microsoft.com/office/powerpoint/2010/main" val="237444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28532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SAAU?</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Substance Abuse Assessment Unit (SAAU) was implemented by the court in an effort to assist the judges in assessing and referring defendants into appropriate programs that will assist them in completing their terms of probation.</a:t>
            </a:r>
          </a:p>
          <a:p>
            <a:endParaRPr lang="en-US" dirty="0" smtClean="0"/>
          </a:p>
          <a:p>
            <a:r>
              <a:rPr lang="en-US" dirty="0" smtClean="0"/>
              <a:t>The SAAU is staffed by addiction specialists qualified to assess and evaluate levels of addiction and determine appropriate levels of treatment.</a:t>
            </a:r>
            <a:endParaRPr lang="en-US" dirty="0"/>
          </a:p>
        </p:txBody>
      </p:sp>
    </p:spTree>
    <p:extLst>
      <p:ext uri="{BB962C8B-B14F-4D97-AF65-F5344CB8AC3E}">
        <p14:creationId xmlns:p14="http://schemas.microsoft.com/office/powerpoint/2010/main" val="1784156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is the SAAU relevant to the HCP?</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DUI cases are referred to the SAAU for evaluation and referral to the appropriate DUI program, MADD Impact Panel and treatment program if necessary.</a:t>
            </a:r>
          </a:p>
          <a:p>
            <a:r>
              <a:rPr lang="en-US" dirty="0" smtClean="0"/>
              <a:t>The purpose of the Victim Impact Panel (VIP) program is to help drunk and drugged driving offenders to recognize and internalize the lasting and long-term effects of substance-impaired driving. The classes seek to create an empathy and understanding of the tragedy, leave a permanent impression that leads to changes in thinking and behavior and prevents future offenses.</a:t>
            </a:r>
            <a:endParaRPr lang="en-US" dirty="0"/>
          </a:p>
        </p:txBody>
      </p:sp>
    </p:spTree>
    <p:extLst>
      <p:ext uri="{BB962C8B-B14F-4D97-AF65-F5344CB8AC3E}">
        <p14:creationId xmlns:p14="http://schemas.microsoft.com/office/powerpoint/2010/main" val="4058053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 approved DUI programs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East County ACCORD</a:t>
            </a:r>
          </a:p>
          <a:p>
            <a:pPr marL="0" indent="0">
              <a:buNone/>
            </a:pPr>
            <a:r>
              <a:rPr lang="en-US" dirty="0" smtClean="0"/>
              <a:t>850 </a:t>
            </a:r>
            <a:r>
              <a:rPr lang="en-US" dirty="0" err="1" smtClean="0"/>
              <a:t>Arnele</a:t>
            </a:r>
            <a:r>
              <a:rPr lang="en-US" dirty="0" smtClean="0"/>
              <a:t> Avenue</a:t>
            </a:r>
          </a:p>
          <a:p>
            <a:pPr marL="0" indent="0">
              <a:buNone/>
            </a:pPr>
            <a:r>
              <a:rPr lang="en-US" dirty="0" smtClean="0"/>
              <a:t>El Cajon, CA 92019</a:t>
            </a:r>
          </a:p>
          <a:p>
            <a:pPr marL="0" indent="0">
              <a:buNone/>
            </a:pPr>
            <a:r>
              <a:rPr lang="en-US" dirty="0" smtClean="0"/>
              <a:t>(619) 741-8147</a:t>
            </a:r>
          </a:p>
          <a:p>
            <a:pPr marL="0" indent="0">
              <a:buNone/>
            </a:pPr>
            <a:endParaRPr lang="en-US" dirty="0" smtClean="0"/>
          </a:p>
          <a:p>
            <a:pPr marL="0" indent="0">
              <a:buNone/>
            </a:pPr>
            <a:r>
              <a:rPr lang="en-US" dirty="0" smtClean="0"/>
              <a:t>MAAC Project DUIP</a:t>
            </a:r>
          </a:p>
          <a:p>
            <a:pPr marL="0" indent="0">
              <a:buNone/>
            </a:pPr>
            <a:r>
              <a:rPr lang="en-US" dirty="0" smtClean="0"/>
              <a:t>1355 Third Ave.</a:t>
            </a:r>
          </a:p>
          <a:p>
            <a:pPr marL="0" indent="0">
              <a:buNone/>
            </a:pPr>
            <a:r>
              <a:rPr lang="en-US" dirty="0" smtClean="0"/>
              <a:t>Chula Vista, CA 91911</a:t>
            </a:r>
          </a:p>
          <a:p>
            <a:pPr marL="0" indent="0">
              <a:buNone/>
            </a:pPr>
            <a:r>
              <a:rPr lang="en-US" dirty="0" smtClean="0"/>
              <a:t>619-409-1780</a:t>
            </a:r>
          </a:p>
          <a:p>
            <a:pPr marL="0" indent="0">
              <a:buNone/>
            </a:pPr>
            <a:endParaRPr lang="en-US" dirty="0" smtClean="0"/>
          </a:p>
          <a:p>
            <a:pPr marL="0" indent="0">
              <a:buNone/>
            </a:pPr>
            <a:r>
              <a:rPr lang="en-US" dirty="0" smtClean="0"/>
              <a:t>Occupational Health Services</a:t>
            </a:r>
          </a:p>
          <a:p>
            <a:pPr marL="0" indent="0">
              <a:buNone/>
            </a:pPr>
            <a:r>
              <a:rPr lang="en-US" dirty="0" smtClean="0"/>
              <a:t>1050 Los </a:t>
            </a:r>
            <a:r>
              <a:rPr lang="en-US" dirty="0" err="1" smtClean="0"/>
              <a:t>Vallecitos</a:t>
            </a:r>
            <a:r>
              <a:rPr lang="en-US" dirty="0" smtClean="0"/>
              <a:t> Blvd., #109</a:t>
            </a:r>
          </a:p>
          <a:p>
            <a:pPr marL="0" indent="0">
              <a:buNone/>
            </a:pPr>
            <a:r>
              <a:rPr lang="en-US" dirty="0" smtClean="0"/>
              <a:t>San Marcos, CA 92069</a:t>
            </a:r>
          </a:p>
          <a:p>
            <a:pPr marL="0" indent="0">
              <a:buNone/>
            </a:pPr>
            <a:r>
              <a:rPr lang="en-US" dirty="0" smtClean="0"/>
              <a:t>(760) 752-5300</a:t>
            </a:r>
          </a:p>
          <a:p>
            <a:pPr marL="0" indent="0">
              <a:buNone/>
            </a:pPr>
            <a:endParaRPr lang="en-US" dirty="0" smtClean="0"/>
          </a:p>
          <a:p>
            <a:pPr marL="0" indent="0">
              <a:buNone/>
            </a:pPr>
            <a:r>
              <a:rPr lang="en-US" dirty="0" smtClean="0"/>
              <a:t>Central District DUIP</a:t>
            </a:r>
          </a:p>
          <a:p>
            <a:pPr marL="0" indent="0">
              <a:buNone/>
            </a:pPr>
            <a:r>
              <a:rPr lang="en-US" dirty="0" smtClean="0"/>
              <a:t>9245 Sky Park Ct.</a:t>
            </a:r>
          </a:p>
          <a:p>
            <a:pPr marL="0" indent="0">
              <a:buNone/>
            </a:pPr>
            <a:r>
              <a:rPr lang="en-US" dirty="0" smtClean="0"/>
              <a:t>San Diego, CA 92123</a:t>
            </a:r>
          </a:p>
          <a:p>
            <a:pPr marL="0" indent="0">
              <a:buNone/>
            </a:pPr>
            <a:r>
              <a:rPr lang="en-US" dirty="0" smtClean="0"/>
              <a:t>858-467-6810</a:t>
            </a:r>
          </a:p>
          <a:p>
            <a:endParaRPr lang="en-US" dirty="0"/>
          </a:p>
        </p:txBody>
      </p:sp>
    </p:spTree>
    <p:extLst>
      <p:ext uri="{BB962C8B-B14F-4D97-AF65-F5344CB8AC3E}">
        <p14:creationId xmlns:p14="http://schemas.microsoft.com/office/powerpoint/2010/main" val="3810213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Offense DUI Class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Individuals </a:t>
            </a:r>
            <a:r>
              <a:rPr lang="en-US" dirty="0"/>
              <a:t>who are convicted of driving under the influence for the first time are required to take a state-licensed First Offense DUI class. The duration of the </a:t>
            </a:r>
            <a:r>
              <a:rPr lang="en-US" b="1" dirty="0"/>
              <a:t>First Offense DUI class is 30 hours</a:t>
            </a:r>
            <a:r>
              <a:rPr lang="en-US" dirty="0"/>
              <a:t>, extended over a three month period. The cost of this class is approximately $600</a:t>
            </a:r>
            <a:r>
              <a:rPr lang="en-US" dirty="0" smtClean="0"/>
              <a:t>.</a:t>
            </a:r>
          </a:p>
          <a:p>
            <a:pPr marL="0" indent="0">
              <a:buNone/>
            </a:pPr>
            <a:endParaRPr lang="en-US" dirty="0" smtClean="0"/>
          </a:p>
          <a:p>
            <a:pPr marL="0" indent="0">
              <a:buNone/>
            </a:pPr>
            <a:r>
              <a:rPr lang="en-US" dirty="0" smtClean="0"/>
              <a:t>If </a:t>
            </a:r>
            <a:r>
              <a:rPr lang="en-US" dirty="0"/>
              <a:t>you are convicted of a first-time offense, but your blood-alcohol level was measured between </a:t>
            </a:r>
            <a:r>
              <a:rPr lang="en-US" b="1" dirty="0"/>
              <a:t>.15 and .19</a:t>
            </a:r>
            <a:r>
              <a:rPr lang="en-US" dirty="0"/>
              <a:t>, the court will mandate a longer, more extensive program. You will be required to take </a:t>
            </a:r>
            <a:r>
              <a:rPr lang="en-US" b="1" dirty="0"/>
              <a:t>60 hours </a:t>
            </a:r>
            <a:r>
              <a:rPr lang="en-US" dirty="0"/>
              <a:t>of DUI education over a six month period. The cost for the six month AB541 DUI school runs between $800 and $900. If your BAC measures </a:t>
            </a:r>
            <a:r>
              <a:rPr lang="en-US" b="1" dirty="0"/>
              <a:t>.20 or higher</a:t>
            </a:r>
            <a:r>
              <a:rPr lang="en-US" dirty="0"/>
              <a:t> for your first offense, you will be mandated to attend AB541 First Offense DUI classes. AB541 First Offense DUI classes are given over a </a:t>
            </a:r>
            <a:r>
              <a:rPr lang="en-US" b="1" dirty="0"/>
              <a:t>nine-month period</a:t>
            </a:r>
            <a:r>
              <a:rPr lang="en-US" dirty="0"/>
              <a:t>, and the approximate costs is around $1,200.</a:t>
            </a: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5844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San Diego County DUI Multi Offender DUI Program</a:t>
            </a:r>
          </a:p>
        </p:txBody>
      </p:sp>
      <p:sp>
        <p:nvSpPr>
          <p:cNvPr id="3" name="Content Placeholder 2"/>
          <p:cNvSpPr>
            <a:spLocks noGrp="1"/>
          </p:cNvSpPr>
          <p:nvPr>
            <p:ph idx="1"/>
          </p:nvPr>
        </p:nvSpPr>
        <p:spPr/>
        <p:txBody>
          <a:bodyPr>
            <a:normAutofit lnSpcReduction="10000"/>
          </a:bodyPr>
          <a:lstStyle/>
          <a:p>
            <a:pPr marL="0" indent="0">
              <a:buNone/>
            </a:pPr>
            <a:r>
              <a:rPr lang="en-US" dirty="0"/>
              <a:t>For second and subsequent DUI convictions within a 10 year period, you will be required to attend the CA SB38 Multi Offender </a:t>
            </a:r>
            <a:r>
              <a:rPr lang="en-US" b="1" dirty="0"/>
              <a:t>18 month </a:t>
            </a:r>
            <a:r>
              <a:rPr lang="en-US" dirty="0"/>
              <a:t>class. The CA SB38 Multi Offender 18 month class consists of 52 hours of group counseling, 12 hours of drug and alcohol education, six hours of monitoring and biweekly interviews with a program counselor for the first year of the program. The cost of this program ranges between $1,800 and $1,900.</a:t>
            </a:r>
          </a:p>
        </p:txBody>
      </p:sp>
    </p:spTree>
    <p:extLst>
      <p:ext uri="{BB962C8B-B14F-4D97-AF65-F5344CB8AC3E}">
        <p14:creationId xmlns:p14="http://schemas.microsoft.com/office/powerpoint/2010/main" val="129003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offense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San Diego County may choose to mandate a </a:t>
            </a:r>
            <a:r>
              <a:rPr lang="en-US" b="1" dirty="0"/>
              <a:t>30 month</a:t>
            </a:r>
            <a:r>
              <a:rPr lang="en-US" dirty="0"/>
              <a:t> program for individuals with three or more DUI convictions. Third Offense DUI classes require 78 hours of group counseling, 12 hours of classroom education, 120 to 300 hours of community service and individual interview sessions. Though the judge may grant your request for Third Offense DUI classes, she may not allow you to obtain a restricted license. The chances that you can receive a restricted license decrease with each conviction.</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42418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my client cannot afford the program fees?</a:t>
            </a:r>
            <a:endParaRPr lang="en-US" dirty="0"/>
          </a:p>
        </p:txBody>
      </p:sp>
      <p:sp>
        <p:nvSpPr>
          <p:cNvPr id="3" name="Content Placeholder 2"/>
          <p:cNvSpPr>
            <a:spLocks noGrp="1"/>
          </p:cNvSpPr>
          <p:nvPr>
            <p:ph idx="1"/>
          </p:nvPr>
        </p:nvSpPr>
        <p:spPr/>
        <p:txBody>
          <a:bodyPr/>
          <a:lstStyle/>
          <a:p>
            <a:r>
              <a:rPr lang="en-US" dirty="0" smtClean="0"/>
              <a:t>Typically, the Judge will grant HCP participants an “indigent slot”, meaning the client is recognized as being incapable of making payment.</a:t>
            </a:r>
          </a:p>
          <a:p>
            <a:r>
              <a:rPr lang="en-US" dirty="0" smtClean="0"/>
              <a:t>DUI programs ARE NOT required to honor the indigent slot carte blanche.</a:t>
            </a:r>
          </a:p>
          <a:p>
            <a:r>
              <a:rPr lang="en-US" dirty="0" smtClean="0"/>
              <a:t>Participants are required to show proof they </a:t>
            </a:r>
            <a:r>
              <a:rPr lang="en-US" smtClean="0"/>
              <a:t>are indigent.</a:t>
            </a:r>
          </a:p>
          <a:p>
            <a:endParaRPr lang="en-US" dirty="0"/>
          </a:p>
        </p:txBody>
      </p:sp>
    </p:spTree>
    <p:extLst>
      <p:ext uri="{BB962C8B-B14F-4D97-AF65-F5344CB8AC3E}">
        <p14:creationId xmlns:p14="http://schemas.microsoft.com/office/powerpoint/2010/main" val="3793129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my client report to SAAU?</a:t>
            </a:r>
            <a:endParaRPr lang="en-US" dirty="0"/>
          </a:p>
        </p:txBody>
      </p:sp>
      <p:sp>
        <p:nvSpPr>
          <p:cNvPr id="3" name="Content Placeholder 2"/>
          <p:cNvSpPr>
            <a:spLocks noGrp="1"/>
          </p:cNvSpPr>
          <p:nvPr>
            <p:ph idx="1"/>
          </p:nvPr>
        </p:nvSpPr>
        <p:spPr/>
        <p:txBody>
          <a:bodyPr/>
          <a:lstStyle/>
          <a:p>
            <a:r>
              <a:rPr lang="en-US" dirty="0" smtClean="0"/>
              <a:t>The SAAU is located in the Criminal Division of the four San Diego County Courthouses. Visit the information booth or kiosk for directions to the unit.</a:t>
            </a:r>
          </a:p>
          <a:p>
            <a:endParaRPr lang="en-US" dirty="0"/>
          </a:p>
        </p:txBody>
      </p:sp>
    </p:spTree>
    <p:extLst>
      <p:ext uri="{BB962C8B-B14F-4D97-AF65-F5344CB8AC3E}">
        <p14:creationId xmlns:p14="http://schemas.microsoft.com/office/powerpoint/2010/main" val="2313421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809</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Substance Abuse Assessment Unit  (SAAU)</vt:lpstr>
      <vt:lpstr>What is the SAAU?</vt:lpstr>
      <vt:lpstr>How is the SAAU relevant to the HCP?</vt:lpstr>
      <vt:lpstr>Court approved DUI programs</vt:lpstr>
      <vt:lpstr>First Offense DUI Class</vt:lpstr>
      <vt:lpstr>The San Diego County DUI Multi Offender DUI Program</vt:lpstr>
      <vt:lpstr>Third offense</vt:lpstr>
      <vt:lpstr>What if my client cannot afford the program fees?</vt:lpstr>
      <vt:lpstr>How does my client report to SAAU?</vt:lpstr>
      <vt:lpstr>Where are the four courthouses?</vt:lpstr>
      <vt:lpstr>What happens when my client reports to the SAAU?</vt:lpstr>
      <vt:lpstr>Questions??????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Substance Abuse Assessment Unit  (SAAU)</dc:title>
  <dc:creator>Jonathan Thackston</dc:creator>
  <cp:lastModifiedBy>Jonathan Thackston</cp:lastModifiedBy>
  <cp:revision>17</cp:revision>
  <dcterms:created xsi:type="dcterms:W3CDTF">2019-01-03T14:51:36Z</dcterms:created>
  <dcterms:modified xsi:type="dcterms:W3CDTF">2019-01-07T17:20:41Z</dcterms:modified>
</cp:coreProperties>
</file>